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6.jpeg" ContentType="image/jpeg"/>
  <Override PartName="/ppt/media/image5.jpeg" ContentType="image/jpeg"/>
  <Override PartName="/ppt/media/image7.png" ContentType="image/png"/>
  <Override PartName="/ppt/media/image8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4800" spc="-1" strike="noStrike">
                <a:solidFill>
                  <a:srgbClr val="ffffff"/>
                </a:solidFill>
                <a:latin typeface="Arial"/>
              </a:rPr>
              <a:t>Fai clic per spostare la diapositiva</a:t>
            </a: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Fai clic per modificare il formato delle note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&lt;intestazione&gt;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0DFD3ED-7C78-433F-9F0C-135AAE14F3DC}" type="slidenum"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dt" idx="7"/>
          </p:nvPr>
        </p:nvSpPr>
        <p:spPr>
          <a:xfrm>
            <a:off x="3884760" y="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09/05/24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1569483-2B4E-4754-8282-3B4CDCC26708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dt" idx="25"/>
          </p:nvPr>
        </p:nvSpPr>
        <p:spPr>
          <a:xfrm>
            <a:off x="3884760" y="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09/05/24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B1BC76F-4FC3-41DD-A141-99C671782E7E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dt" idx="27"/>
          </p:nvPr>
        </p:nvSpPr>
        <p:spPr>
          <a:xfrm>
            <a:off x="3884760" y="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09/05/24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C8BF8D8-26EC-411F-9378-9587777F6275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dt" idx="29"/>
          </p:nvPr>
        </p:nvSpPr>
        <p:spPr>
          <a:xfrm>
            <a:off x="3884760" y="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09/05/24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EE38C0C-DAF7-456C-B220-6DB4068FD209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dt" idx="9"/>
          </p:nvPr>
        </p:nvSpPr>
        <p:spPr>
          <a:xfrm>
            <a:off x="3884760" y="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09/05/24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01D8CF-2647-4B86-A5CE-661FD3AD8217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dt" idx="11"/>
          </p:nvPr>
        </p:nvSpPr>
        <p:spPr>
          <a:xfrm>
            <a:off x="3884760" y="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09/05/24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D970B63-A753-4630-9988-F49586F53486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dt" idx="13"/>
          </p:nvPr>
        </p:nvSpPr>
        <p:spPr>
          <a:xfrm>
            <a:off x="3884760" y="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09/05/24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3478D3-1BEF-4899-9F3A-1C7566052BE8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dt" idx="15"/>
          </p:nvPr>
        </p:nvSpPr>
        <p:spPr>
          <a:xfrm>
            <a:off x="3884760" y="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09/05/24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71BCA0-3F78-4293-AAA2-A16C7C860B1B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dt" idx="17"/>
          </p:nvPr>
        </p:nvSpPr>
        <p:spPr>
          <a:xfrm>
            <a:off x="3884760" y="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09/05/24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AB9A2ED-4E45-400C-A35D-45520CD6C7F4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dt" idx="19"/>
          </p:nvPr>
        </p:nvSpPr>
        <p:spPr>
          <a:xfrm>
            <a:off x="3884760" y="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09/05/24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41A2A2B-A221-48AB-9EAE-B98BA8EF9D8C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dt" idx="21"/>
          </p:nvPr>
        </p:nvSpPr>
        <p:spPr>
          <a:xfrm>
            <a:off x="3884760" y="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09/05/24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05386DD-D233-46BB-97F2-B1C9AF791F9C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dt" idx="23"/>
          </p:nvPr>
        </p:nvSpPr>
        <p:spPr>
          <a:xfrm>
            <a:off x="3884760" y="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09/05/24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CAFA695-0480-4636-96E7-EC5B2C88E223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pPr marL="216000" indent="0">
              <a:buNone/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7A404E-B004-44A2-981E-000ACE3681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7676BF-6D14-49DB-9F23-E05F0F7972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FAB760-2CA6-4C2F-86BC-9D42F344D68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AB3618-8EAF-4F04-AF93-A713C362DF5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EB60FC-D95D-4B10-9A50-7A7F3878843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6788D5-1F4C-49BE-8971-C0F98E5B18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E99C21-7D1D-4604-9C48-B9960155611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B75770-D9EE-4C74-A3B4-1EBCED8947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9449FE-7896-4839-96E4-60A15A09EA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D7B27B-0EA9-4DDD-8146-522B0DE855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E86A3D-8721-47C0-A29C-56DA019B77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93B0BA-76E5-4301-B4C2-0F6B047DF9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AutoShape 1"/>
          <p:cNvSpPr/>
          <p:nvPr/>
        </p:nvSpPr>
        <p:spPr>
          <a:xfrm>
            <a:off x="7972560" y="0"/>
            <a:ext cx="2857320" cy="6857640"/>
          </a:xfrm>
          <a:prstGeom prst="parallelogram">
            <a:avLst>
              <a:gd name="adj" fmla="val 0"/>
            </a:avLst>
          </a:prstGeom>
          <a:solidFill>
            <a:srgbClr val="f2f2f2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1" name="Rectangle 2"/>
          <p:cNvSpPr/>
          <p:nvPr/>
        </p:nvSpPr>
        <p:spPr>
          <a:xfrm>
            <a:off x="4925880" y="3240"/>
            <a:ext cx="126720" cy="6857640"/>
          </a:xfrm>
          <a:prstGeom prst="rect">
            <a:avLst/>
          </a:prstGeom>
          <a:solidFill>
            <a:srgbClr val="f3e0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4838760" y="-1440"/>
            <a:ext cx="136080" cy="6857640"/>
          </a:xfrm>
          <a:prstGeom prst="rect">
            <a:avLst/>
          </a:prstGeom>
          <a:solidFill>
            <a:srgbClr val="e98b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pic>
        <p:nvPicPr>
          <p:cNvPr id="3" name="Picture 4" descr=""/>
          <p:cNvPicPr/>
          <p:nvPr/>
        </p:nvPicPr>
        <p:blipFill>
          <a:blip r:embed="rId2"/>
          <a:stretch/>
        </p:blipFill>
        <p:spPr>
          <a:xfrm>
            <a:off x="-11160" y="0"/>
            <a:ext cx="4849560" cy="6857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dt" idx="1"/>
          </p:nvPr>
        </p:nvSpPr>
        <p:spPr>
          <a:xfrm>
            <a:off x="6834240" y="6446880"/>
            <a:ext cx="258264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900" spc="-1" strike="noStrike">
                <a:solidFill>
                  <a:srgbClr val="40404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900" spc="-1" strike="noStrike">
                <a:solidFill>
                  <a:srgbClr val="404040"/>
                </a:solidFill>
                <a:latin typeface="Calibri"/>
                <a:ea typeface="Microsoft YaHei"/>
              </a:rPr>
              <a:t>&lt;data/ora&gt;</a:t>
            </a:r>
            <a:endParaRPr b="0" lang="it-IT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 idx="2"/>
          </p:nvPr>
        </p:nvSpPr>
        <p:spPr>
          <a:xfrm>
            <a:off x="1096920" y="6446880"/>
            <a:ext cx="48445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900" spc="-1" strike="noStrike">
                <a:solidFill>
                  <a:srgbClr val="404040"/>
                </a:solidFill>
                <a:latin typeface="Calibri"/>
                <a:ea typeface="Microsoft YaHe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900" spc="-1" strike="noStrike">
                <a:solidFill>
                  <a:srgbClr val="404040"/>
                </a:solidFill>
                <a:latin typeface="Calibri"/>
                <a:ea typeface="Microsoft YaHei"/>
              </a:rPr>
              <a:t>&lt;piè di pagina&gt;</a:t>
            </a:r>
            <a:endParaRPr b="0" lang="it-IT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3"/>
          </p:nvPr>
        </p:nvSpPr>
        <p:spPr>
          <a:xfrm>
            <a:off x="10375920" y="6446880"/>
            <a:ext cx="77760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it-IT" sz="1000" spc="-1" strike="noStrike">
                <a:solidFill>
                  <a:srgbClr val="404040"/>
                </a:solidFill>
                <a:latin typeface="Calibri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FF9E003-CA81-4FDC-89D4-630B61CDA0E8}" type="slidenum">
              <a:rPr b="0" lang="it-IT" sz="1000" spc="-1" strike="noStrike">
                <a:solidFill>
                  <a:srgbClr val="404040"/>
                </a:solidFill>
                <a:latin typeface="Calibri"/>
                <a:ea typeface="Microsoft YaHei"/>
              </a:rPr>
              <a:t>&lt;numero&gt;</a:t>
            </a:fld>
            <a:endParaRPr b="0" lang="it-IT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GB" sz="4800" spc="-1" strike="noStrike">
                <a:solidFill>
                  <a:srgbClr val="ffffff"/>
                </a:solidFill>
                <a:latin typeface="Arial"/>
              </a:rPr>
              <a:t>Fai clic per modificare il formato del testo del titolo</a:t>
            </a:r>
            <a:endParaRPr b="0" lang="en-GB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404040"/>
                </a:solidFill>
                <a:latin typeface="Calibri"/>
              </a:rPr>
              <a:t>Fai clic per modificare il formato del testo della struttura</a:t>
            </a: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404040"/>
                </a:solidFill>
                <a:latin typeface="Calibri"/>
              </a:rPr>
              <a:t>Secondo livello struttura</a:t>
            </a:r>
            <a:endParaRPr b="0" lang="en-GB" sz="1400" spc="-1" strike="noStrike">
              <a:solidFill>
                <a:srgbClr val="40404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404040"/>
                </a:solidFill>
                <a:latin typeface="Calibri"/>
              </a:rPr>
              <a:t>Terzo livello struttura</a:t>
            </a:r>
            <a:endParaRPr b="0" lang="en-GB" sz="1400" spc="-1" strike="noStrike">
              <a:solidFill>
                <a:srgbClr val="40404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404040"/>
                </a:solidFill>
                <a:latin typeface="Calibri"/>
              </a:rPr>
              <a:t>Quarto livello struttura</a:t>
            </a:r>
            <a:endParaRPr b="0" lang="en-GB" sz="1400" spc="-1" strike="noStrike">
              <a:solidFill>
                <a:srgbClr val="40404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404040"/>
                </a:solidFill>
                <a:latin typeface="Calibri"/>
              </a:rPr>
              <a:t>Quinto livello struttura</a:t>
            </a: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404040"/>
                </a:solidFill>
                <a:latin typeface="Calibri"/>
              </a:rPr>
              <a:t>Sesto livello struttura</a:t>
            </a: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404040"/>
                </a:solidFill>
                <a:latin typeface="Calibri"/>
              </a:rPr>
              <a:t>Settimo livello struttura</a:t>
            </a:r>
            <a:endParaRPr b="0" lang="en-GB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7O3bRcr2cZA" TargetMode="Externa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https://lh5.googleusercontent.com/p/AF1QipMn2TztOwM-w5uy5TM_UsmvPPkbB6tLfHVdBD8=w540-h312-n-k-no"/>
          <p:cNvPicPr/>
          <p:nvPr/>
        </p:nvPicPr>
        <p:blipFill>
          <a:blip r:embed="rId2"/>
          <a:stretch/>
        </p:blipFill>
        <p:spPr>
          <a:xfrm>
            <a:off x="5626080" y="1917000"/>
            <a:ext cx="6264360" cy="3744000"/>
          </a:xfrm>
          <a:prstGeom prst="rect">
            <a:avLst/>
          </a:prstGeom>
          <a:ln w="0">
            <a:noFill/>
          </a:ln>
          <a:effectLst>
            <a:softEdge rad="31680"/>
          </a:effectLst>
        </p:spPr>
      </p:pic>
      <p:sp>
        <p:nvSpPr>
          <p:cNvPr id="52" name="Text Box 1"/>
          <p:cNvSpPr/>
          <p:nvPr/>
        </p:nvSpPr>
        <p:spPr>
          <a:xfrm>
            <a:off x="5808600" y="1023840"/>
            <a:ext cx="6264000" cy="20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000" spc="-1" strike="noStrike">
                <a:solidFill>
                  <a:srgbClr val="c00000"/>
                </a:solidFill>
                <a:latin typeface="Calibri"/>
                <a:ea typeface="Microsoft YaHei"/>
              </a:rPr>
              <a:t>ACCOGLIERE 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000" spc="-1" strike="noStrike">
                <a:solidFill>
                  <a:srgbClr val="c00000"/>
                </a:solidFill>
                <a:latin typeface="Calibri"/>
                <a:ea typeface="Microsoft YaHei"/>
              </a:rPr>
              <a:t>IL PAZIENTE BARIATRICO</a:t>
            </a:r>
            <a:endParaRPr b="0" lang="it-IT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 Box 2"/>
          <p:cNvSpPr/>
          <p:nvPr/>
        </p:nvSpPr>
        <p:spPr>
          <a:xfrm>
            <a:off x="5160960" y="6089760"/>
            <a:ext cx="6048000" cy="15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it-IT" sz="1600" spc="-1" strike="noStrike">
                <a:solidFill>
                  <a:schemeClr val="accent6">
                    <a:lumMod val="75000"/>
                  </a:schemeClr>
                </a:solidFill>
                <a:latin typeface="Calibri"/>
                <a:ea typeface="Microsoft YaHei"/>
              </a:rPr>
              <a:t>Dott.ssa Daniela Casarotto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it-IT" sz="1600" spc="-1" strike="noStrike">
                <a:solidFill>
                  <a:schemeClr val="accent6">
                    <a:lumMod val="75000"/>
                  </a:schemeClr>
                </a:solidFill>
                <a:latin typeface="Calibri"/>
                <a:ea typeface="Microsoft YaHei"/>
              </a:rPr>
              <a:t>Coordinatore Azienda Ospedale-Università Padova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80"/>
              </a:lnSpc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80"/>
              </a:lnSpc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Picture 5" descr="Azienda ospedaliera di Padova"/>
          <p:cNvPicPr/>
          <p:nvPr/>
        </p:nvPicPr>
        <p:blipFill>
          <a:blip r:embed="rId3"/>
          <a:stretch/>
        </p:blipFill>
        <p:spPr>
          <a:xfrm>
            <a:off x="10298160" y="333360"/>
            <a:ext cx="1558440" cy="67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Box 1"/>
          <p:cNvSpPr/>
          <p:nvPr/>
        </p:nvSpPr>
        <p:spPr>
          <a:xfrm>
            <a:off x="5653080" y="679320"/>
            <a:ext cx="6040080" cy="39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5400"/>
            </a:br>
            <a:br>
              <a:rPr sz="5400"/>
            </a:br>
            <a:br>
              <a:rPr sz="5400"/>
            </a:br>
            <a:r>
              <a:rPr b="1" lang="it-IT" sz="2800" spc="-1" strike="noStrike">
                <a:solidFill>
                  <a:srgbClr val="c00000"/>
                </a:solidFill>
                <a:latin typeface="Calibri"/>
                <a:ea typeface="Microsoft YaHei"/>
              </a:rPr>
              <a:t>CONCLUSIONI</a:t>
            </a:r>
            <a:br>
              <a:rPr sz="1600"/>
            </a:br>
            <a:br>
              <a:rPr sz="1600"/>
            </a:br>
            <a:br>
              <a:rPr sz="1600"/>
            </a:b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 PER ASSICURARE AL PAZIENTE I MIGLIORI RISULTATI IN TERMINI DI SALUTE, E’ NECESSARIO CHE L’ICM E TUTTO IL PERSONALE SIA SPECIFICATAMENTE PREPARATO AD AFFRONTARE I BISOGNI CHE IL PAZIENTE OBESO PRESENTA, SIANO ESSI DI TIPO MEDICO, FISICO O PSICOSOCIALE: AVERE COMPETENZE ASSISTENZIALI SPECIFICHE E FORNIRE UN’ASSISTENZA ADEGUATA, OLTRE A GARANTIRE LA SICUREZZA DEL PAZIENTE, RICONOSCE A TUTTI I PROFESSIONISTI L’IMPORTANZA DEL LORO RUOLO ALL’INTERNO DEL TEAM SANITARIO MULTIPROFESSIONALE </a:t>
            </a:r>
            <a:br>
              <a:rPr sz="5400"/>
            </a:b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 Box 2"/>
          <p:cNvSpPr/>
          <p:nvPr/>
        </p:nvSpPr>
        <p:spPr>
          <a:xfrm>
            <a:off x="6165720" y="5307120"/>
            <a:ext cx="4992480" cy="48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2400" spc="-1" strike="noStrike" u="sng">
                <a:solidFill>
                  <a:srgbClr val="ccccff"/>
                </a:solidFill>
                <a:uFillTx/>
                <a:latin typeface="Calibri"/>
                <a:ea typeface="Microsoft YaHei"/>
                <a:hlinkClick r:id="rId1"/>
              </a:rPr>
              <a:t>VIDEO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Picture 5" descr="Azienda ospedaliera di Padova"/>
          <p:cNvPicPr/>
          <p:nvPr/>
        </p:nvPicPr>
        <p:blipFill>
          <a:blip r:embed="rId2"/>
          <a:stretch/>
        </p:blipFill>
        <p:spPr>
          <a:xfrm>
            <a:off x="10632960" y="260280"/>
            <a:ext cx="1296720" cy="56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" descr=""/>
          <p:cNvPicPr/>
          <p:nvPr/>
        </p:nvPicPr>
        <p:blipFill>
          <a:blip r:embed="rId1"/>
          <a:stretch/>
        </p:blipFill>
        <p:spPr>
          <a:xfrm>
            <a:off x="5091120" y="0"/>
            <a:ext cx="7100640" cy="6857640"/>
          </a:xfrm>
          <a:prstGeom prst="rect">
            <a:avLst/>
          </a:prstGeom>
          <a:ln w="0">
            <a:noFill/>
          </a:ln>
        </p:spPr>
      </p:pic>
      <p:sp>
        <p:nvSpPr>
          <p:cNvPr id="92" name="Text Box 2"/>
          <p:cNvSpPr/>
          <p:nvPr/>
        </p:nvSpPr>
        <p:spPr>
          <a:xfrm>
            <a:off x="7753320" y="5732640"/>
            <a:ext cx="4003200" cy="10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3200" spc="-1" strike="noStrike">
                <a:solidFill>
                  <a:srgbClr val="ffffff"/>
                </a:solidFill>
                <a:latin typeface="Calibri"/>
                <a:ea typeface="Microsoft YaHei"/>
              </a:rPr>
              <a:t>Grazie per l’attenzione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Box 2"/>
          <p:cNvSpPr/>
          <p:nvPr/>
        </p:nvSpPr>
        <p:spPr>
          <a:xfrm>
            <a:off x="9448920" y="5221440"/>
            <a:ext cx="1709280" cy="21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94" name="Rettangolo 3"/>
          <p:cNvSpPr/>
          <p:nvPr/>
        </p:nvSpPr>
        <p:spPr>
          <a:xfrm>
            <a:off x="7110720" y="708120"/>
            <a:ext cx="875880" cy="516240"/>
          </a:xfrm>
          <a:prstGeom prst="rect">
            <a:avLst/>
          </a:prstGeom>
          <a:noFill/>
          <a:ln w="952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c00000"/>
                </a:solidFill>
                <a:latin typeface="Calibri"/>
                <a:ea typeface="Microsoft YaHei"/>
              </a:rPr>
              <a:t>……</a:t>
            </a:r>
            <a:r>
              <a:rPr b="1" lang="it-IT" sz="2800" spc="-1" strike="noStrike">
                <a:solidFill>
                  <a:srgbClr val="c00000"/>
                </a:solidFill>
                <a:latin typeface="Calibri"/>
                <a:ea typeface="Microsoft YaHei"/>
              </a:rPr>
              <a:t>..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5" descr="Azienda ospedaliera di Padova"/>
          <p:cNvPicPr/>
          <p:nvPr/>
        </p:nvPicPr>
        <p:blipFill>
          <a:blip r:embed="rId1"/>
          <a:stretch/>
        </p:blipFill>
        <p:spPr>
          <a:xfrm>
            <a:off x="10632960" y="260280"/>
            <a:ext cx="1296720" cy="56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1"/>
          <p:cNvSpPr/>
          <p:nvPr/>
        </p:nvSpPr>
        <p:spPr>
          <a:xfrm>
            <a:off x="5305320" y="692280"/>
            <a:ext cx="6887880" cy="49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4000" spc="-1" strike="noStrike">
                <a:solidFill>
                  <a:srgbClr val="c00000"/>
                </a:solidFill>
                <a:latin typeface="Calibri"/>
                <a:ea typeface="Microsoft YaHei"/>
              </a:rPr>
              <a:t>2010</a:t>
            </a:r>
            <a:r>
              <a:rPr b="1" lang="it-IT" sz="2000" spc="-1" strike="noStrike">
                <a:solidFill>
                  <a:srgbClr val="c00000"/>
                </a:solidFill>
                <a:latin typeface="Calibri"/>
                <a:ea typeface="Microsoft YaHei"/>
              </a:rPr>
              <a:t>:</a:t>
            </a:r>
            <a:r>
              <a:rPr b="1" lang="it-IT" sz="2000" spc="-1" strike="noStrike">
                <a:solidFill>
                  <a:srgbClr val="1e5082"/>
                </a:solidFill>
                <a:latin typeface="Calibri"/>
                <a:ea typeface="Microsoft YaHei"/>
              </a:rPr>
              <a:t> costituzione di un GRUPPO DI LAVORO coordinato dal Servizio Qualità e Accreditamento dell’Azienda Ospedale-Università di Padova.</a:t>
            </a:r>
            <a:br>
              <a:rPr sz="2000"/>
            </a:br>
            <a:br>
              <a:rPr sz="2000"/>
            </a:br>
            <a:r>
              <a:rPr b="1" lang="it-IT" sz="4000" spc="-1" strike="noStrike">
                <a:solidFill>
                  <a:srgbClr val="c00000"/>
                </a:solidFill>
                <a:latin typeface="Calibri"/>
                <a:ea typeface="Microsoft YaHei"/>
              </a:rPr>
              <a:t>2012</a:t>
            </a:r>
            <a:r>
              <a:rPr b="1" lang="it-IT" sz="2000" spc="-1" strike="noStrike">
                <a:solidFill>
                  <a:srgbClr val="c00000"/>
                </a:solidFill>
                <a:latin typeface="Calibri"/>
                <a:ea typeface="Microsoft YaHei"/>
              </a:rPr>
              <a:t> :</a:t>
            </a:r>
            <a:r>
              <a:rPr b="1" lang="it-IT" sz="2000" spc="-1" strike="noStrike">
                <a:solidFill>
                  <a:srgbClr val="1e5082"/>
                </a:solidFill>
                <a:latin typeface="Calibri"/>
                <a:ea typeface="Microsoft YaHei"/>
              </a:rPr>
              <a:t> IL PERCORSO DIVENTA OPERATIVO !!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1e5082"/>
                </a:solidFill>
                <a:latin typeface="Calibri"/>
                <a:ea typeface="Microsoft YaHei"/>
              </a:rPr>
              <a:t>Il paziente viene preso in carico: prima visita, ricovero, dimissione e follow-up.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1e5082"/>
                </a:solidFill>
                <a:latin typeface="Calibri"/>
                <a:ea typeface="Microsoft YaHei"/>
              </a:rPr>
              <a:t>    </a:t>
            </a:r>
            <a:r>
              <a:rPr b="1" lang="it-IT" sz="2000" spc="-1" strike="noStrike">
                <a:solidFill>
                  <a:srgbClr val="1e5082"/>
                </a:solidFill>
                <a:latin typeface="Calibri"/>
                <a:ea typeface="Microsoft YaHei"/>
              </a:rPr>
              <a:t>E’ NECESSARIO COINVOLGERE PIU’ OPERATORI SANITARI       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it-IT" sz="2000" spc="-1" strike="noStrike">
                <a:solidFill>
                  <a:srgbClr val="1e5082"/>
                </a:solidFill>
                <a:latin typeface="Calibri"/>
                <a:ea typeface="Microsoft YaHei"/>
              </a:rPr>
              <a:t>               </a:t>
            </a:r>
            <a:r>
              <a:rPr b="1" i="1" lang="it-IT" sz="2000" spc="-1" strike="noStrike">
                <a:solidFill>
                  <a:srgbClr val="1e5082"/>
                </a:solidFill>
                <a:latin typeface="Calibri"/>
                <a:ea typeface="Microsoft YaHei"/>
              </a:rPr>
              <a:t>(MEDICI, INFERMIERI, DIETISTI, PSICOLOGI …) 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000" spc="-1" strike="noStrike">
                <a:solidFill>
                  <a:srgbClr val="1e5082"/>
                </a:solidFill>
                <a:latin typeface="Calibri"/>
                <a:ea typeface="Microsoft YaHei"/>
              </a:rPr>
              <a:t> </a:t>
            </a:r>
            <a:r>
              <a:rPr b="1" lang="it-IT" sz="2000" spc="-1" strike="noStrike">
                <a:solidFill>
                  <a:srgbClr val="1e5082"/>
                </a:solidFill>
                <a:latin typeface="Calibri"/>
                <a:ea typeface="Microsoft YaHei"/>
              </a:rPr>
              <a:t>PREVEDE MULTIDISCIPLINARIETA’ E INTERDISCIPLINARIETA!</a:t>
            </a:r>
            <a:br>
              <a:rPr sz="2000"/>
            </a:b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Picture 5" descr="Azienda ospedaliera di Padova"/>
          <p:cNvPicPr/>
          <p:nvPr/>
        </p:nvPicPr>
        <p:blipFill>
          <a:blip r:embed="rId1"/>
          <a:stretch/>
        </p:blipFill>
        <p:spPr>
          <a:xfrm>
            <a:off x="10632960" y="260280"/>
            <a:ext cx="1296720" cy="56628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5" descr="La multidisciplinarietà in ambito oncologico. Ecco perché funziona. - APEO  - Associazione Professionale di Estetica Oncologica"/>
          <p:cNvPicPr/>
          <p:nvPr/>
        </p:nvPicPr>
        <p:blipFill>
          <a:blip r:embed="rId2"/>
          <a:stretch/>
        </p:blipFill>
        <p:spPr>
          <a:xfrm>
            <a:off x="5078520" y="5472000"/>
            <a:ext cx="2036520" cy="124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1"/>
          <p:cNvSpPr/>
          <p:nvPr/>
        </p:nvSpPr>
        <p:spPr>
          <a:xfrm>
            <a:off x="5592600" y="0"/>
            <a:ext cx="6479640" cy="459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600"/>
            </a:b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800" spc="-1" strike="noStrike">
                <a:solidFill>
                  <a:srgbClr val="c00000"/>
                </a:solidFill>
                <a:latin typeface="Calibri"/>
                <a:ea typeface="Microsoft YaHei"/>
              </a:rPr>
              <a:t>PATTO CHIRURGO – PAZIENTE:</a:t>
            </a:r>
            <a:r>
              <a:rPr b="1" lang="it-IT" sz="2800" spc="-1" strike="noStrike">
                <a:solidFill>
                  <a:srgbClr val="1e5082"/>
                </a:solidFill>
                <a:latin typeface="Calibri"/>
                <a:ea typeface="Microsoft YaHei"/>
              </a:rPr>
              <a:t> </a:t>
            </a: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PERSONALIZZAZIONE DELLE CURE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	</a:t>
            </a:r>
            <a:r>
              <a:rPr b="1" lang="it-IT" sz="2800" spc="-1" strike="noStrike">
                <a:solidFill>
                  <a:srgbClr val="c00000"/>
                </a:solidFill>
                <a:latin typeface="Calibri"/>
                <a:ea typeface="Microsoft YaHei"/>
              </a:rPr>
              <a:t>PRE DEGENZA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INFORMAZIONE E PREPARAZIONE DEL PAZIENTE AL PERCORSO CHIRURGICO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800" spc="-1" strike="noStrike">
                <a:solidFill>
                  <a:srgbClr val="c00000"/>
                </a:solidFill>
                <a:latin typeface="Calibri"/>
                <a:ea typeface="Microsoft YaHei"/>
              </a:rPr>
              <a:t>OSPEDALIZZAZIONE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RICOVERO DEL PAZIENTE 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2800" spc="-1" strike="noStrike">
                <a:solidFill>
                  <a:srgbClr val="c00000"/>
                </a:solidFill>
                <a:latin typeface="Calibri"/>
                <a:ea typeface="Microsoft YaHei"/>
              </a:rPr>
              <a:t>ACCOGLIENZA DEL PAZIENTE BARIATRICO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AVVIO DEL PERCORSO CHIRURGICO DEL PAZIENTE</a:t>
            </a:r>
            <a:br>
              <a:rPr sz="1600"/>
            </a:br>
            <a:br>
              <a:rPr sz="1600"/>
            </a:b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Picture 7" descr="Ricovero per Acuti, Interventi Ambulatoriali e Radioterapia | Il Fasdac"/>
          <p:cNvPicPr/>
          <p:nvPr/>
        </p:nvPicPr>
        <p:blipFill>
          <a:blip r:embed="rId1"/>
          <a:stretch/>
        </p:blipFill>
        <p:spPr>
          <a:xfrm>
            <a:off x="5448240" y="4594320"/>
            <a:ext cx="6265440" cy="192996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5" descr="Azienda ospedaliera di Padova"/>
          <p:cNvPicPr/>
          <p:nvPr/>
        </p:nvPicPr>
        <p:blipFill>
          <a:blip r:embed="rId2"/>
          <a:stretch/>
        </p:blipFill>
        <p:spPr>
          <a:xfrm>
            <a:off x="10632960" y="260280"/>
            <a:ext cx="1296720" cy="56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"/>
          <p:cNvSpPr/>
          <p:nvPr/>
        </p:nvSpPr>
        <p:spPr>
          <a:xfrm>
            <a:off x="5592600" y="1668600"/>
            <a:ext cx="6408360" cy="46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1e5082"/>
                </a:solidFill>
                <a:latin typeface="Calibri"/>
                <a:ea typeface="Microsoft YaHei"/>
              </a:rPr>
              <a:t>UTILIZZA IL MODELLO DELLA PRESA IN CARICO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1e5082"/>
                </a:solidFill>
                <a:latin typeface="Calibri"/>
                <a:ea typeface="Microsoft YaHei"/>
              </a:rPr>
              <a:t>ACCOMPAGNA L'AMMALATO DURANTE TUTTO L'ITER DEL RICOVERO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1e5082"/>
                </a:solidFill>
                <a:latin typeface="Calibri"/>
                <a:ea typeface="Microsoft YaHei"/>
              </a:rPr>
              <a:t>SI AVVALE DI PERCORSI CLINICI STANDARDIZZATI 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1e5082"/>
                </a:solidFill>
                <a:latin typeface="Calibri"/>
                <a:ea typeface="Microsoft YaHei"/>
              </a:rPr>
              <a:t>PIANIFICA GLI INTERVENTI CON L'OBIETTIVO DI RIDURRE DURATA E COSTI DEL RICOVERO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1e5082"/>
                </a:solidFill>
                <a:latin typeface="Calibri"/>
                <a:ea typeface="Microsoft YaHei"/>
              </a:rPr>
              <a:t>COORDINA E FACILITA LA COOPERAZIONE TRA LE VARIE FIGURE SANITARIE CREANDO CONTINUITA' ASSISTENZIALE </a:t>
            </a:r>
            <a:br>
              <a:rPr sz="1800"/>
            </a:br>
            <a:r>
              <a:rPr b="1" lang="it-IT" sz="1800" spc="-1" strike="noStrike">
                <a:solidFill>
                  <a:srgbClr val="1e5082"/>
                </a:solidFill>
                <a:latin typeface="Calibri"/>
              </a:rPr>
              <a:t> 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1e5082"/>
                </a:solidFill>
                <a:latin typeface="Calibri"/>
                <a:ea typeface="Microsoft YaHei"/>
              </a:rPr>
              <a:t>PROMUOVE LA PARTECIPAZIONE ATTIVA DEL PAZIENTE E DEL CARE GIVER </a:t>
            </a:r>
            <a:br>
              <a:rPr sz="1800"/>
            </a:br>
            <a:r>
              <a:rPr b="1" lang="it-IT" sz="1800" spc="-1" strike="noStrike">
                <a:solidFill>
                  <a:srgbClr val="1e5082"/>
                </a:solidFill>
                <a:latin typeface="Calibri"/>
              </a:rPr>
              <a:t> 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800" spc="-1" strike="noStrike">
                <a:solidFill>
                  <a:srgbClr val="1e5082"/>
                </a:solidFill>
                <a:latin typeface="Calibri"/>
                <a:ea typeface="Microsoft YaHei"/>
              </a:rPr>
              <a:t>ATTIVA LA RETE DEI SERVIZI TERRITORIALI CHE POTREBBE DIVENTARE ESSENZIALE NEL POST DIMISSIONE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 Box 2"/>
          <p:cNvSpPr/>
          <p:nvPr/>
        </p:nvSpPr>
        <p:spPr>
          <a:xfrm rot="10800000">
            <a:off x="9920520" y="5789880"/>
            <a:ext cx="1238040" cy="43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CasellaDiTesto 1"/>
          <p:cNvSpPr/>
          <p:nvPr/>
        </p:nvSpPr>
        <p:spPr>
          <a:xfrm>
            <a:off x="5521320" y="965160"/>
            <a:ext cx="6119280" cy="455400"/>
          </a:xfrm>
          <a:prstGeom prst="rect">
            <a:avLst/>
          </a:prstGeom>
          <a:noFill/>
          <a:ln w="952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c00000"/>
                </a:solidFill>
                <a:latin typeface="Calibri"/>
                <a:ea typeface="Microsoft YaHei"/>
              </a:rPr>
              <a:t>  </a:t>
            </a:r>
            <a:r>
              <a:rPr b="1" lang="it-IT" sz="2400" spc="-1" strike="noStrike">
                <a:solidFill>
                  <a:srgbClr val="c00000"/>
                </a:solidFill>
                <a:latin typeface="Calibri"/>
                <a:ea typeface="Microsoft YaHei"/>
              </a:rPr>
              <a:t>MODELLO DI ACCOGLIENZA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Immagine 2" descr=""/>
          <p:cNvPicPr/>
          <p:nvPr/>
        </p:nvPicPr>
        <p:blipFill>
          <a:blip r:embed="rId1"/>
          <a:stretch/>
        </p:blipFill>
        <p:spPr>
          <a:xfrm>
            <a:off x="10702800" y="155520"/>
            <a:ext cx="1298160" cy="56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1"/>
          <p:cNvSpPr/>
          <p:nvPr/>
        </p:nvSpPr>
        <p:spPr>
          <a:xfrm>
            <a:off x="5303880" y="1909800"/>
            <a:ext cx="6624360" cy="307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285840" indent="-285840" algn="just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IL RICOVERO AVVIENE LO STESSO GIORNO DELL’INTERVENTO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ACCOGLIMENTO DEL PAZIENTE E RICOVERO AMMINISTRATIVO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EVENTUALE INTEGRAZIONE DATI RACCOLTI CON L’ACCERTAMENTO INFERMIERISTICO IN FASE DI PRE- DEGENZA 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CONTROLLO DELLA DOCUMENTAZIONE CLINICA, ASSEGNAZIONE DEL POSTO LETTO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PREPARAZIONE ALLA S.O. (VESTIZIONE DEL PAZIENTE CON CAMICE MONOUSO, CONSEGNA DELLE CALZE PER LA PREVENZIONE DELLA TVP, RIMOZIONE DI EVENTUALI PROTESI) </a:t>
            </a:r>
            <a:br>
              <a:rPr sz="1600"/>
            </a:br>
            <a:r>
              <a:rPr b="1" lang="it-IT" sz="1600" spc="-1" strike="noStrike">
                <a:solidFill>
                  <a:srgbClr val="1e5082"/>
                </a:solidFill>
                <a:latin typeface="Calibri"/>
              </a:rPr>
              <a:t> 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 Box 2"/>
          <p:cNvSpPr/>
          <p:nvPr/>
        </p:nvSpPr>
        <p:spPr>
          <a:xfrm>
            <a:off x="9933120" y="5303880"/>
            <a:ext cx="12250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pic>
        <p:nvPicPr>
          <p:cNvPr id="67" name="Picture 5" descr="Azienda ospedaliera di Padova"/>
          <p:cNvPicPr/>
          <p:nvPr/>
        </p:nvPicPr>
        <p:blipFill>
          <a:blip r:embed="rId1"/>
          <a:stretch/>
        </p:blipFill>
        <p:spPr>
          <a:xfrm>
            <a:off x="10632960" y="260280"/>
            <a:ext cx="1296720" cy="566280"/>
          </a:xfrm>
          <a:prstGeom prst="rect">
            <a:avLst/>
          </a:prstGeom>
          <a:ln w="0">
            <a:noFill/>
          </a:ln>
        </p:spPr>
      </p:pic>
      <p:sp>
        <p:nvSpPr>
          <p:cNvPr id="68" name="CasellaDiTesto 1"/>
          <p:cNvSpPr/>
          <p:nvPr/>
        </p:nvSpPr>
        <p:spPr>
          <a:xfrm>
            <a:off x="7105680" y="1125360"/>
            <a:ext cx="2827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c00000"/>
                </a:solidFill>
                <a:latin typeface="Arial"/>
                <a:ea typeface="Microsoft YaHei"/>
              </a:rPr>
              <a:t>   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Rettangolo 2"/>
          <p:cNvSpPr/>
          <p:nvPr/>
        </p:nvSpPr>
        <p:spPr>
          <a:xfrm>
            <a:off x="7123320" y="708120"/>
            <a:ext cx="3090240" cy="516240"/>
          </a:xfrm>
          <a:prstGeom prst="rect">
            <a:avLst/>
          </a:prstGeom>
          <a:noFill/>
          <a:ln w="952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c00000"/>
                </a:solidFill>
                <a:latin typeface="Calibri"/>
                <a:ea typeface="Microsoft YaHei"/>
              </a:rPr>
              <a:t>OSPEDALIZZAZIONE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1"/>
          <p:cNvSpPr/>
          <p:nvPr/>
        </p:nvSpPr>
        <p:spPr>
          <a:xfrm>
            <a:off x="5664240" y="1844640"/>
            <a:ext cx="6265440" cy="422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 Box 2"/>
          <p:cNvSpPr/>
          <p:nvPr/>
        </p:nvSpPr>
        <p:spPr>
          <a:xfrm>
            <a:off x="10031400" y="5429160"/>
            <a:ext cx="11268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pic>
        <p:nvPicPr>
          <p:cNvPr id="72" name="Picture 5" descr="Azienda ospedaliera di Padova"/>
          <p:cNvPicPr/>
          <p:nvPr/>
        </p:nvPicPr>
        <p:blipFill>
          <a:blip r:embed="rId1"/>
          <a:stretch/>
        </p:blipFill>
        <p:spPr>
          <a:xfrm>
            <a:off x="10632960" y="260280"/>
            <a:ext cx="1296720" cy="566280"/>
          </a:xfrm>
          <a:prstGeom prst="rect">
            <a:avLst/>
          </a:prstGeom>
          <a:ln w="0">
            <a:noFill/>
          </a:ln>
        </p:spPr>
      </p:pic>
      <p:pic>
        <p:nvPicPr>
          <p:cNvPr id="73" name="Immagine 2" descr=""/>
          <p:cNvPicPr/>
          <p:nvPr/>
        </p:nvPicPr>
        <p:blipFill>
          <a:blip r:embed="rId2"/>
          <a:stretch/>
        </p:blipFill>
        <p:spPr>
          <a:xfrm>
            <a:off x="5540040" y="313920"/>
            <a:ext cx="4165920" cy="6067080"/>
          </a:xfrm>
          <a:prstGeom prst="rect">
            <a:avLst/>
          </a:prstGeom>
          <a:ln w="28575">
            <a:solidFill>
              <a:srgbClr val="000000"/>
            </a:solidFill>
            <a:round/>
          </a:ln>
        </p:spPr>
      </p:pic>
      <p:pic>
        <p:nvPicPr>
          <p:cNvPr id="74" name="Immagine 3" descr=""/>
          <p:cNvPicPr/>
          <p:nvPr/>
        </p:nvPicPr>
        <p:blipFill>
          <a:blip r:embed="rId3"/>
          <a:stretch/>
        </p:blipFill>
        <p:spPr>
          <a:xfrm rot="16200000">
            <a:off x="5878440" y="745920"/>
            <a:ext cx="4845960" cy="68576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75" name="Immagine 4" descr=""/>
          <p:cNvPicPr/>
          <p:nvPr/>
        </p:nvPicPr>
        <p:blipFill>
          <a:blip r:embed="rId4"/>
          <a:stretch/>
        </p:blipFill>
        <p:spPr>
          <a:xfrm rot="16200000">
            <a:off x="1092240" y="-461520"/>
            <a:ext cx="4845960" cy="685764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1"/>
          <p:cNvSpPr/>
          <p:nvPr/>
        </p:nvSpPr>
        <p:spPr>
          <a:xfrm>
            <a:off x="6121440" y="1417680"/>
            <a:ext cx="5592240" cy="447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ACCOMPAGNAMENTO, SU CHIAMATA, DEL PAZIENTE IN SALA OPERATORIA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INTERVENTO CHIRURGICO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DIMISSIONE DALLA S.O. (CONSEGNE DA PARTE DELL’INFERMIERE DELLA S.O.)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RIENTRO IN REPARTO: MONITORAGGIO PARAMETRI VITALI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SOMMMINISTRAZIONE TERAPIA, MOBILIZZAZIONE PRECOCE,</a:t>
            </a:r>
            <a:br>
              <a:rPr sz="1600"/>
            </a:br>
            <a:br>
              <a:rPr sz="1600"/>
            </a:br>
            <a:br>
              <a:rPr sz="1600"/>
            </a:br>
            <a:br>
              <a:rPr sz="1600"/>
            </a:br>
            <a:r>
              <a:rPr b="1" lang="it-IT" sz="1600" spc="-1" strike="noStrike">
                <a:solidFill>
                  <a:srgbClr val="1e5082"/>
                </a:solidFill>
                <a:latin typeface="Calibri"/>
              </a:rPr>
              <a:t> 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Text Box 2"/>
          <p:cNvSpPr/>
          <p:nvPr/>
        </p:nvSpPr>
        <p:spPr>
          <a:xfrm>
            <a:off x="9448920" y="5221440"/>
            <a:ext cx="1709280" cy="21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78" name="Rettangolo 3"/>
          <p:cNvSpPr/>
          <p:nvPr/>
        </p:nvSpPr>
        <p:spPr>
          <a:xfrm>
            <a:off x="7123320" y="708120"/>
            <a:ext cx="3090240" cy="516240"/>
          </a:xfrm>
          <a:prstGeom prst="rect">
            <a:avLst/>
          </a:prstGeom>
          <a:noFill/>
          <a:ln w="952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c00000"/>
                </a:solidFill>
                <a:latin typeface="Calibri"/>
                <a:ea typeface="Microsoft YaHei"/>
              </a:rPr>
              <a:t>OSPEDALIZZAZIONE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Picture 5" descr="Azienda ospedaliera di Padova"/>
          <p:cNvPicPr/>
          <p:nvPr/>
        </p:nvPicPr>
        <p:blipFill>
          <a:blip r:embed="rId1"/>
          <a:stretch/>
        </p:blipFill>
        <p:spPr>
          <a:xfrm>
            <a:off x="10632960" y="260280"/>
            <a:ext cx="1296720" cy="56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1"/>
          <p:cNvSpPr/>
          <p:nvPr/>
        </p:nvSpPr>
        <p:spPr>
          <a:xfrm>
            <a:off x="5664240" y="1844640"/>
            <a:ext cx="6265440" cy="422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marL="343080" indent="-34308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RIPRESA DELL’ALIMENTAZIONE PER OS (DIETA IDRICA) SE RX TD E PROVA BLU DI METILENE NEGATIVI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PROGRAMMAZIONE DIMISSIONE </a:t>
            </a:r>
            <a:br>
              <a:rPr sz="1600"/>
            </a:br>
            <a:r>
              <a:rPr b="1" lang="it-IT" sz="1600" spc="-1" strike="noStrike">
                <a:solidFill>
                  <a:srgbClr val="1e5082"/>
                </a:solidFill>
                <a:latin typeface="Calibri"/>
              </a:rPr>
              <a:t> 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buClr>
                <a:srgbClr val="1e5082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it-IT" sz="1600" spc="-1" strike="noStrike">
                <a:solidFill>
                  <a:srgbClr val="1e5082"/>
                </a:solidFill>
                <a:latin typeface="Calibri"/>
                <a:ea typeface="Microsoft YaHei"/>
              </a:rPr>
              <a:t>RIUNIONE GRUPPO “LIFE STYLE” TENUTA DALL’ICM E DALLA DIETISTA - EDUCAZIONE SUL REGIME ALIMENTARE POST-DIMISSIONE - INDICAZIONI SULLA SUPPLEMENTAZIONE VITAMICA E PROTEICA - SENSIBILIZZAZIONE SUL CORRETTO STILE DI VITA DA ADOTTARE - CONSIGLI SULLA RIPRESA DELL’ATTIVITA’ FISICA - ISTRUZIONI SULLA GESTIONE DELLA FERITA CHIRURGICA - CONSEGNA DI UNA GUIDA PROMEMORIA</a:t>
            </a:r>
            <a:br>
              <a:rPr sz="1600"/>
            </a:br>
            <a:br>
              <a:rPr sz="1600"/>
            </a:br>
            <a:br>
              <a:rPr sz="1600"/>
            </a:br>
            <a:br>
              <a:rPr sz="1600"/>
            </a:br>
            <a:r>
              <a:rPr b="1" lang="it-IT" sz="1600" spc="-1" strike="noStrike">
                <a:solidFill>
                  <a:srgbClr val="1e5082"/>
                </a:solidFill>
                <a:latin typeface="Calibri"/>
              </a:rPr>
              <a:t> 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 Box 2"/>
          <p:cNvSpPr/>
          <p:nvPr/>
        </p:nvSpPr>
        <p:spPr>
          <a:xfrm>
            <a:off x="10031400" y="5429160"/>
            <a:ext cx="11268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82" name="Rettangolo 1"/>
          <p:cNvSpPr/>
          <p:nvPr/>
        </p:nvSpPr>
        <p:spPr>
          <a:xfrm>
            <a:off x="5787720" y="1138320"/>
            <a:ext cx="6018120" cy="363960"/>
          </a:xfrm>
          <a:prstGeom prst="rect">
            <a:avLst/>
          </a:prstGeom>
          <a:noFill/>
          <a:ln w="952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c00000"/>
                </a:solidFill>
                <a:latin typeface="Arial"/>
                <a:ea typeface="Microsoft YaHei"/>
              </a:rPr>
              <a:t>I° GIORNATA POST- OPERATORIA ALLA DIMISSIONE 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5" descr="Azienda ospedaliera di Padova"/>
          <p:cNvPicPr/>
          <p:nvPr/>
        </p:nvPicPr>
        <p:blipFill>
          <a:blip r:embed="rId1"/>
          <a:stretch/>
        </p:blipFill>
        <p:spPr>
          <a:xfrm>
            <a:off x="10632960" y="260280"/>
            <a:ext cx="1296720" cy="56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1"/>
          <p:cNvSpPr/>
          <p:nvPr/>
        </p:nvSpPr>
        <p:spPr>
          <a:xfrm>
            <a:off x="10044000" y="5200560"/>
            <a:ext cx="1114200" cy="5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ffffff"/>
              </a:solidFill>
              <a:latin typeface="Arial"/>
              <a:ea typeface="Microsoft YaHei"/>
            </a:endParaRPr>
          </a:p>
        </p:txBody>
      </p:sp>
      <p:sp>
        <p:nvSpPr>
          <p:cNvPr id="85" name="Rectangle 2"/>
          <p:cNvSpPr/>
          <p:nvPr/>
        </p:nvSpPr>
        <p:spPr>
          <a:xfrm>
            <a:off x="5818320" y="1136520"/>
            <a:ext cx="527976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it-IT" sz="1600" spc="-1" strike="noStrike">
                <a:solidFill>
                  <a:srgbClr val="002060"/>
                </a:solidFill>
                <a:latin typeface="Calibri"/>
                <a:ea typeface="Microsoft YaHei"/>
              </a:rPr>
              <a:t>LA DIMISSIONE VIENE PIANIFICATA GIÀ AL MOMENTO DELL’ACCERTAMENTO INFERMIERISTICO, IN FASE DI PRE-DEGENZA: QUESTO PERMETTE DI RILEVARE CRITICITÀ, ANCHE RELATIVE AL RIENTRO A DOMICILIO (MANCANZA DI CARE GIVER, DISAGI AMBIENTALI, ETC.), CHE SONO RISOLVIBILI CON UNA BUONA ORGANIZZAZIONE E L’ATTIVAZIONE DEI SERVIZI SUL TERRITORIO. UNA DIMISSIONE ADEGUATA RIDUCE NOTEVOLMENTE IL RISCHIO DI COMPLICANZE POST-DIMISSIONE E </a:t>
            </a:r>
            <a:r>
              <a:rPr b="0" lang="it-IT" sz="1800" spc="-1" strike="noStrike">
                <a:solidFill>
                  <a:srgbClr val="002060"/>
                </a:solidFill>
                <a:latin typeface="Calibri"/>
                <a:ea typeface="Microsoft YaHei"/>
              </a:rPr>
              <a:t>QUINDI</a:t>
            </a:r>
            <a:r>
              <a:rPr b="0" lang="it-IT" sz="1600" spc="-1" strike="noStrike">
                <a:solidFill>
                  <a:srgbClr val="002060"/>
                </a:solidFill>
                <a:latin typeface="Calibri"/>
                <a:ea typeface="Microsoft YaHei"/>
              </a:rPr>
              <a:t> DI RE-OSPEDALIZZAZIONE, DIMINUISCE INOLTRE SENSIBILMENTE L’ANSIA DA RIENTRO DEI PAZIENTI E DEI LORO FAMILIARI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Rettangolo 3"/>
          <p:cNvSpPr/>
          <p:nvPr/>
        </p:nvSpPr>
        <p:spPr>
          <a:xfrm>
            <a:off x="7117560" y="708120"/>
            <a:ext cx="1982520" cy="516240"/>
          </a:xfrm>
          <a:prstGeom prst="rect">
            <a:avLst/>
          </a:prstGeom>
          <a:noFill/>
          <a:ln w="952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it-IT" sz="2800" spc="-1" strike="noStrike">
                <a:solidFill>
                  <a:srgbClr val="c00000"/>
                </a:solidFill>
                <a:latin typeface="Calibri"/>
                <a:ea typeface="Microsoft YaHei"/>
              </a:rPr>
              <a:t>DIMISSIONE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Picture 5" descr="Azienda ospedaliera di Padova"/>
          <p:cNvPicPr/>
          <p:nvPr/>
        </p:nvPicPr>
        <p:blipFill>
          <a:blip r:embed="rId1"/>
          <a:stretch/>
        </p:blipFill>
        <p:spPr>
          <a:xfrm>
            <a:off x="10632960" y="260280"/>
            <a:ext cx="1296720" cy="56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Application>LibreOffice/7.4.6.2$Windows_X86_64 LibreOffice_project/5b1f5509c2decdade7fda905e3e1429a67acd63d</Application>
  <AppVersion>15.0000</AppVersion>
  <Words>583</Words>
  <Paragraphs>95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2022-02-27T17:36:31Z</dcterms:created>
  <dc:creator>Eliana Rispoli</dc:creator>
  <dc:description/>
  <dc:language>it-IT</dc:language>
  <cp:lastModifiedBy/>
  <cp:lastPrinted>1601-01-01T00:00:00Z</cp:lastPrinted>
  <dcterms:modified xsi:type="dcterms:W3CDTF">2024-05-16T11:27:13Z</dcterms:modified>
  <cp:revision>30</cp:revision>
  <dc:subject/>
  <dc:title>Roma 29-30 aprile Primo Corso ACCADEMIA SICOB Direttori: M. De Luca - M.A. Zappa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KeyPoints">
    <vt:lpwstr/>
  </property>
  <property fmtid="{D5CDD505-2E9C-101B-9397-08002B2CF9AE}" pid="4" name="Notes">
    <vt:i4>12</vt:i4>
  </property>
  <property fmtid="{D5CDD505-2E9C-101B-9397-08002B2CF9AE}" pid="5" name="PresentationFormat">
    <vt:lpwstr>Personalizzato</vt:lpwstr>
  </property>
  <property fmtid="{D5CDD505-2E9C-101B-9397-08002B2CF9AE}" pid="6" name="Slides">
    <vt:i4>12</vt:i4>
  </property>
  <property fmtid="{D5CDD505-2E9C-101B-9397-08002B2CF9AE}" pid="7" name="Status">
    <vt:lpwstr>Not started</vt:lpwstr>
  </property>
</Properties>
</file>